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1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255" y="5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FCD28B-2D61-EAD5-E8C3-B17A8C51B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613F30-CED2-E651-2623-1A825B9E7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16585-486A-354A-A76E-9F268CB5A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10/4/2024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906BAE-E860-12F9-D2FF-FDB7BAE85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124878-5492-D7A4-D2FC-2ACD8B9D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34305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1E37B9-9816-EFBF-DEE0-3489ADA34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74833-0E41-F3A4-5214-6A5AE4199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69C1F6-13E3-9F4D-7D03-72BDA8B4C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10/4/2024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89906A-ECA7-15AE-14CB-9DE37C7F9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5D5335-0450-8CF1-5854-51211012C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88652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3018F-B61E-EC23-7F92-6BD2DFFD0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176350-F233-749F-6AF4-860955CC2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EF9A4B-AE07-6B07-12A0-3F7E2C78F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10/4/2024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CC9A47-F98A-DD79-5932-03464F07C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A827D0-059C-BD40-E023-51EF6B5D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0904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3A4C8-05AF-6060-FC28-C3335154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58B4D1-ABBC-E3E7-B27C-B7D6D297A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ECD56E-60E6-EB4A-780F-040C9BBB5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A40076-968C-6EE6-A364-4AB1EAEFC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10/4/2024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E20689-ED0B-891B-7591-9D49E59FA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DC0E81-367F-399E-7D67-74950595E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5487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AEC6D-7E08-E2E0-158E-48AC3D4C9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D0F2E1-45F8-A8EC-3240-EB71EF212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EB6224E-E6EA-2561-A600-7E7C4D4A5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68F336-BDE8-FAA1-EB48-50D8B63AE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48A2CE0-1A15-2EBF-0BC4-724809C85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A5B474F-41BE-BDA0-07D4-1B051A783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10/4/2024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25D733D-004E-3C28-6AD2-2A10A431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3309EB-3308-2DA8-A97C-D0DC6CF82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594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D25F8-245F-91B8-C938-514CED36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8BCAC0-427F-D330-AE2E-D9C6DCA7A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10/4/2024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D295D-4D60-9083-38BD-078F1159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2741E11-A428-ED33-2944-F5EAEB5E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54806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76B640-E997-5B8E-A3B3-13C9F8F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10/4/2024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3B6B042-934E-FCB0-72A7-8AA71C33C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4443F7-6416-3FDF-6EC5-3E7B5BA2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7910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08B89D-3666-9544-2444-1858946D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7BBAA9-7D0D-DFB3-8A93-5721F50AE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7F1DB3-5AD0-F081-0F88-68F7D0A16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FF5989-E6EF-74E6-214F-AFA3F3081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10/4/2024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0ED223-7832-8873-C540-C98FE914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43BB5A-E000-6416-F48B-024106E44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039435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FE891-1DBE-294D-E03A-00ACEF0FA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C11DC7-AA4A-78E0-3640-3F80A86C2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503828-81CA-EBC1-6F35-955C7E0A7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889CC-FE4B-1545-BCB9-899F40ED6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10/4/2024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EA63A7-FFD6-BEAA-F0A0-EBE8E34FC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937477-FDE3-11CF-BD5D-D5A6B73B0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0666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59B00-E550-499A-178E-6EEADEAFD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565F51-6145-E69B-0403-33036F158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55793E-70C5-3B96-82AC-D912DF5FF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10/4/2024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C1C2DA-98EF-4E94-B174-36B8D03A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C02714-00DA-E2A6-FD38-76E5214A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07261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E9469A-A5CF-8507-69A6-045B4E0BE7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18D53D-AE08-B5F6-A242-9ACAB3097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4BD6FE-6A0B-F141-7840-57D4C265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10/4/2024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E82DCE-FE88-F672-0280-3CED2C8A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392DF3-9559-275B-A2B7-885CF249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673573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664AA03-D60D-9F21-925D-6A2EECA26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074969-0243-F427-A942-F63BD66DE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7DCA16-167E-5027-E7AC-45883EFE1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602F2-A6D0-4156-B11D-0A42E678826D}" type="datetimeFigureOut">
              <a:rPr lang="es-UY" smtClean="0"/>
              <a:t>10/4/2024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FC5C2C-0A5C-438C-2A47-948601B2A2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2748FF-C53F-37AC-BAA8-AAF7EBAA0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29496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F519467-BBEA-57B0-E3E3-E743EB755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17CC5F3-CE9D-7EF4-E1B4-813994146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07" y="1917553"/>
            <a:ext cx="9478185" cy="367182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A1062D-77AA-8B36-08F4-867E088A7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630" y="5902416"/>
            <a:ext cx="6081393" cy="6425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E1D73CE-3EAC-C328-FF28-958277E99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146" y="442743"/>
            <a:ext cx="6253706" cy="131829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49F4D08-812C-B693-20E8-3F75534B8D60}"/>
              </a:ext>
            </a:extLst>
          </p:cNvPr>
          <p:cNvSpPr txBox="1"/>
          <p:nvPr/>
        </p:nvSpPr>
        <p:spPr>
          <a:xfrm>
            <a:off x="2170386" y="2469931"/>
            <a:ext cx="7688317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UY" sz="400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Breve introducción a la Sesión 4</a:t>
            </a:r>
          </a:p>
          <a:p>
            <a:pPr algn="ctr">
              <a:lnSpc>
                <a:spcPts val="4500"/>
              </a:lnSpc>
            </a:pPr>
            <a:r>
              <a:rPr lang="es-UY" sz="400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Velocidades más seguras</a:t>
            </a:r>
          </a:p>
          <a:p>
            <a:pPr algn="ctr">
              <a:lnSpc>
                <a:spcPts val="4500"/>
              </a:lnSpc>
            </a:pPr>
            <a:endParaRPr lang="es-ES" sz="40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  <a:p>
            <a:pPr algn="ctr">
              <a:lnSpc>
                <a:spcPts val="4500"/>
              </a:lnSpc>
            </a:pPr>
            <a:r>
              <a:rPr lang="es-UY" sz="400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80301B0-8D4E-8A7E-37CA-461C9504794B}"/>
              </a:ext>
            </a:extLst>
          </p:cNvPr>
          <p:cNvSpPr txBox="1"/>
          <p:nvPr/>
        </p:nvSpPr>
        <p:spPr>
          <a:xfrm>
            <a:off x="1356907" y="4182820"/>
            <a:ext cx="947818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UY" sz="4000">
                <a:solidFill>
                  <a:srgbClr val="00AFEF"/>
                </a:solidFill>
                <a:latin typeface="Akzidenz-Grotesk BQ Condensed" pitchFamily="50" charset="0"/>
              </a:rPr>
              <a:t>Fred Wegman</a:t>
            </a:r>
          </a:p>
          <a:p>
            <a:pPr algn="ctr">
              <a:lnSpc>
                <a:spcPts val="4500"/>
              </a:lnSpc>
            </a:pPr>
            <a:endParaRPr lang="es-419" sz="4000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C2D5BDC-3A96-C6DB-FE62-BF92381EE47D}"/>
              </a:ext>
            </a:extLst>
          </p:cNvPr>
          <p:cNvSpPr txBox="1"/>
          <p:nvPr/>
        </p:nvSpPr>
        <p:spPr>
          <a:xfrm>
            <a:off x="1356905" y="4852042"/>
            <a:ext cx="9478185" cy="617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UY" sz="280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Delft University of Technology </a:t>
            </a:r>
          </a:p>
        </p:txBody>
      </p:sp>
    </p:spTree>
    <p:extLst>
      <p:ext uri="{BB962C8B-B14F-4D97-AF65-F5344CB8AC3E}">
        <p14:creationId xmlns:p14="http://schemas.microsoft.com/office/powerpoint/2010/main" val="687991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Rechthoek 1"/>
          <p:cNvSpPr/>
          <p:nvPr/>
        </p:nvSpPr>
        <p:spPr>
          <a:xfrm>
            <a:off x="1055077" y="1767254"/>
            <a:ext cx="9856177" cy="396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UY" sz="3600" b="1">
                <a:ea typeface="Tahoma" panose="020B0604030504040204" pitchFamily="34" charset="0"/>
                <a:cs typeface="Tahoma" panose="020B0604030504040204" pitchFamily="34" charset="0"/>
              </a:rPr>
              <a:t>Velocidad, riesgos y comportamiento humano</a:t>
            </a:r>
          </a:p>
          <a:p>
            <a:endParaRPr lang="en-US" sz="32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UY" sz="240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La velocidad es un factor básico y de aumento del riesgo en los choques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UY" sz="240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Gran cantidad de violaciones de los límites de velocidad por muchos y en todas partes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UY" sz="240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Las personas tienden a creer que pueden acelerar sin aumentar su riesgo (‘paradoja: Es falso, pero lo demuestran todos los días’)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UY" sz="240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 muchos usuarios de la carretera les encanta conducir rápido, y no les gusta la fiscalización policial</a:t>
            </a:r>
          </a:p>
          <a:p>
            <a:endParaRPr lang="en-US" sz="24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82404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Rechthoek 1"/>
          <p:cNvSpPr/>
          <p:nvPr/>
        </p:nvSpPr>
        <p:spPr>
          <a:xfrm>
            <a:off x="1063870" y="1828800"/>
            <a:ext cx="9785838" cy="299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UY" sz="3200" b="1">
                <a:ea typeface="Tahoma" panose="020B0604030504040204" pitchFamily="34" charset="0"/>
                <a:cs typeface="Tahoma" panose="020B0604030504040204" pitchFamily="34" charset="0"/>
              </a:rPr>
              <a:t>¿Por qué gestionar las velocidades de conducción?</a:t>
            </a:r>
          </a:p>
          <a:p>
            <a:endParaRPr lang="en-US" sz="32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UY" sz="280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Protección a los conductores de su propia falta de juicio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UY" sz="280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Protección a los usuarios vulnerables de vías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UY" sz="280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(Disminución del consumo de combustible, contaminación atmosférica y/o acústica)</a:t>
            </a:r>
          </a:p>
          <a:p>
            <a:endParaRPr lang="nl-NL" sz="2400" b="1" dirty="0"/>
          </a:p>
        </p:txBody>
      </p:sp>
    </p:spTree>
    <p:extLst>
      <p:ext uri="{BB962C8B-B14F-4D97-AF65-F5344CB8AC3E}">
        <p14:creationId xmlns:p14="http://schemas.microsoft.com/office/powerpoint/2010/main" val="1371976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Rechthoek 1"/>
          <p:cNvSpPr/>
          <p:nvPr/>
        </p:nvSpPr>
        <p:spPr>
          <a:xfrm>
            <a:off x="1037492" y="1556238"/>
            <a:ext cx="9882554" cy="462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UY" sz="3200" b="1" dirty="0"/>
              <a:t>Perspectiva en seguridad vial: ¿Por qué centrarse en gestionar/reducir las velocidades de conducción?</a:t>
            </a:r>
          </a:p>
          <a:p>
            <a:endParaRPr lang="en-US" sz="3200" b="1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UY" sz="24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Factor de riesgo importante en el número y gravedad de los siniestros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UY" sz="24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En muchos países los límites de velocidad son demasiado altos para las condiciones de la carretera y la variedad de usuarios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UY" sz="24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Violación del límite de velocidad: </a:t>
            </a:r>
            <a:r>
              <a:rPr lang="es-UY" sz="2400" i="1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Excesiva</a:t>
            </a:r>
            <a:r>
              <a:rPr lang="es-UY" sz="24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(por encima del límite legal) e </a:t>
            </a:r>
            <a:r>
              <a:rPr lang="es-UY" sz="2400" i="1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inadecuada</a:t>
            </a:r>
            <a:r>
              <a:rPr lang="es-UY" sz="24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(demasiado rápido para las condiciones prevalecientes, pero dentro de los límites)</a:t>
            </a:r>
          </a:p>
          <a:p>
            <a:endParaRPr lang="en-US" sz="2000" b="1" dirty="0"/>
          </a:p>
          <a:p>
            <a:endParaRPr lang="nl-NL" sz="2400" b="1" dirty="0"/>
          </a:p>
        </p:txBody>
      </p:sp>
    </p:spTree>
    <p:extLst>
      <p:ext uri="{BB962C8B-B14F-4D97-AF65-F5344CB8AC3E}">
        <p14:creationId xmlns:p14="http://schemas.microsoft.com/office/powerpoint/2010/main" val="1371976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Rechthoek 1"/>
          <p:cNvSpPr/>
          <p:nvPr/>
        </p:nvSpPr>
        <p:spPr>
          <a:xfrm>
            <a:off x="424543" y="1440165"/>
            <a:ext cx="11315699" cy="5392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UY" sz="3600" b="1" dirty="0"/>
              <a:t>Velocidad y colisiones</a:t>
            </a:r>
          </a:p>
          <a:p>
            <a:endParaRPr lang="nl-NL" sz="3200" b="1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UY" sz="24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Relación estadística muy fuerte entre la velocidad (velocidad media) y la seguridad vial: Si la velocidad baja, las lesiones disminuyen; si la velocidad aumenta, las lesiones aumentan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UY" sz="24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La dirección causal entre la velocidad y la seguridad vial es clara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UY" sz="24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Relación dosis-respuesta clara entre los cambios en la velocidad y los cambios en la seguridad vial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UY" sz="24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La relación puede ser explicada por las leyes de la física</a:t>
            </a:r>
          </a:p>
          <a:p>
            <a:pPr marL="571500" lvl="0" indent="-571500">
              <a:lnSpc>
                <a:spcPct val="90000"/>
              </a:lnSpc>
              <a:spcBef>
                <a:spcPts val="1000"/>
              </a:spcBef>
              <a:buFont typeface="+mj-lt"/>
              <a:buAutoNum type="romanLcPeriod"/>
            </a:pPr>
            <a:r>
              <a:rPr lang="es-UY" sz="24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Distancia de parada = distancia de reacción + distancia de frenado </a:t>
            </a:r>
          </a:p>
          <a:p>
            <a:pPr marL="571500" lvl="0" indent="-571500">
              <a:lnSpc>
                <a:spcPct val="90000"/>
              </a:lnSpc>
              <a:spcBef>
                <a:spcPts val="1000"/>
              </a:spcBef>
              <a:buFont typeface="+mj-lt"/>
              <a:buAutoNum type="romanLcPeriod"/>
            </a:pPr>
            <a:r>
              <a:rPr lang="es-UY" sz="24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Energía cinética en un choque (½ mv²): aumenta exponencialmente con la velocidad!</a:t>
            </a:r>
          </a:p>
          <a:p>
            <a:endParaRPr lang="nl-NL" sz="3200" b="1" dirty="0"/>
          </a:p>
        </p:txBody>
      </p:sp>
    </p:spTree>
    <p:extLst>
      <p:ext uri="{BB962C8B-B14F-4D97-AF65-F5344CB8AC3E}">
        <p14:creationId xmlns:p14="http://schemas.microsoft.com/office/powerpoint/2010/main" val="1371976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Rechthoek 1"/>
          <p:cNvSpPr/>
          <p:nvPr/>
        </p:nvSpPr>
        <p:spPr>
          <a:xfrm>
            <a:off x="1603968" y="1440165"/>
            <a:ext cx="9829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UY" sz="3600" b="1" dirty="0"/>
              <a:t>Relación media velocidad y riesgos de choque (Goran Nilsson, Suecia)</a:t>
            </a:r>
          </a:p>
          <a:p>
            <a:endParaRPr lang="en-US" sz="3200" b="1" dirty="0"/>
          </a:p>
          <a:p>
            <a:endParaRPr lang="nl-NL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657" y="3001810"/>
            <a:ext cx="4584090" cy="3856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1976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Rechthoek 1"/>
          <p:cNvSpPr/>
          <p:nvPr/>
        </p:nvSpPr>
        <p:spPr>
          <a:xfrm>
            <a:off x="661936" y="1338843"/>
            <a:ext cx="1086812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UY" sz="3200" b="1" dirty="0"/>
              <a:t>Sistema seguro: Velocidad no </a:t>
            </a:r>
            <a:r>
              <a:rPr lang="es-UY" sz="3200" b="1" i="1" dirty="0"/>
              <a:t>más segura</a:t>
            </a:r>
            <a:r>
              <a:rPr lang="es-UY" sz="3200" b="1" dirty="0"/>
              <a:t>, sino </a:t>
            </a:r>
            <a:r>
              <a:rPr lang="es-UY" sz="3200" b="1" i="1" dirty="0"/>
              <a:t>velocidad segura</a:t>
            </a:r>
            <a:r>
              <a:rPr lang="es-UY" sz="3200" b="1" dirty="0"/>
              <a:t> . Evitar energía cinética que produce lesiones graves</a:t>
            </a:r>
          </a:p>
          <a:p>
            <a:endParaRPr lang="es-UY" sz="3200" b="1" dirty="0"/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UY" sz="2400" dirty="0">
                <a:solidFill>
                  <a:srgbClr val="002060"/>
                </a:solidFill>
              </a:rPr>
              <a:t>Prevención de conflictos, si las velocidades son demasiado altas</a:t>
            </a:r>
          </a:p>
          <a:p>
            <a:pPr marL="742950" lvl="1" indent="-2857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s-UY" sz="2400" dirty="0">
                <a:solidFill>
                  <a:srgbClr val="002060"/>
                </a:solidFill>
              </a:rPr>
              <a:t>Carriles separados para diferentes tipos de tráfico (velocidad o masivo)</a:t>
            </a:r>
          </a:p>
          <a:p>
            <a:pPr marL="1143000" lvl="2" indent="-2286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UY" sz="2400" dirty="0">
                <a:solidFill>
                  <a:srgbClr val="002060"/>
                </a:solidFill>
              </a:rPr>
              <a:t>por ejemplo, carriles bici y caminos peatonales</a:t>
            </a:r>
          </a:p>
          <a:p>
            <a:pPr marL="742950" lvl="1" indent="-2857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s-UY" sz="2400" dirty="0">
                <a:solidFill>
                  <a:srgbClr val="002060"/>
                </a:solidFill>
              </a:rPr>
              <a:t>Direcciones de conducción opuestas con alta velocidad: Separación física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UY" sz="2400" dirty="0">
                <a:solidFill>
                  <a:srgbClr val="002060"/>
                </a:solidFill>
              </a:rPr>
              <a:t>¿Conflictos inevitables? ¡Reduce la velocidad!</a:t>
            </a:r>
          </a:p>
          <a:p>
            <a:pPr marL="742950" lvl="1" indent="-2857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s-UY" sz="2400" dirty="0">
                <a:solidFill>
                  <a:srgbClr val="002060"/>
                </a:solidFill>
              </a:rPr>
              <a:t>Límite de velocidad más bajo</a:t>
            </a:r>
          </a:p>
          <a:p>
            <a:pPr marL="742950" lvl="1" indent="-2857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s-UY" sz="2400" dirty="0">
                <a:solidFill>
                  <a:srgbClr val="002060"/>
                </a:solidFill>
              </a:rPr>
              <a:t>Reducción de velocidad en las intersecciones</a:t>
            </a:r>
          </a:p>
          <a:p>
            <a:pPr marL="1143000" lvl="2" indent="-2286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UY" sz="2400" dirty="0">
                <a:solidFill>
                  <a:srgbClr val="002060"/>
                </a:solidFill>
              </a:rPr>
              <a:t>Rotondas</a:t>
            </a:r>
          </a:p>
          <a:p>
            <a:pPr marL="1143000" lvl="2" indent="-2286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UY" sz="2400" dirty="0">
                <a:solidFill>
                  <a:srgbClr val="002060"/>
                </a:solidFill>
              </a:rPr>
              <a:t>Mesetas/intersecciones elevadas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UY" sz="2400" dirty="0">
                <a:solidFill>
                  <a:srgbClr val="002060"/>
                </a:solidFill>
              </a:rPr>
              <a:t>Y ¡recogimos evidencia de que esto funciona!</a:t>
            </a:r>
          </a:p>
          <a:p>
            <a:endParaRPr lang="en-US" sz="2400" b="1" dirty="0"/>
          </a:p>
          <a:p>
            <a:endParaRPr lang="en-US" sz="3200" b="1" dirty="0"/>
          </a:p>
          <a:p>
            <a:endParaRPr lang="nl-NL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612" y="5160602"/>
            <a:ext cx="2571331" cy="1697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1976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Rechthoek 1"/>
          <p:cNvSpPr/>
          <p:nvPr/>
        </p:nvSpPr>
        <p:spPr>
          <a:xfrm>
            <a:off x="1063869" y="1547445"/>
            <a:ext cx="1014297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UY" sz="3600" b="1" dirty="0"/>
              <a:t>Cumplimiento y fiscalización del límite de velocidad</a:t>
            </a:r>
          </a:p>
          <a:p>
            <a:endParaRPr lang="en-US" sz="3200" b="1" dirty="0"/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</a:pPr>
            <a:r>
              <a:rPr lang="es-UY" sz="2400" dirty="0">
                <a:solidFill>
                  <a:srgbClr val="002060"/>
                </a:solidFill>
              </a:rPr>
              <a:t>Fiscalización física en toda la zona (reductores de velocidad, chicanas, etc.)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</a:pPr>
            <a:r>
              <a:rPr lang="es-UY" sz="2400" dirty="0">
                <a:solidFill>
                  <a:srgbClr val="002060"/>
                </a:solidFill>
              </a:rPr>
              <a:t>Fiscalización policial inteligente y activa basada en la disuasión general (utilizando tecnología, ej. control de secciones)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</a:pPr>
            <a:r>
              <a:rPr lang="es-UY" sz="2400" dirty="0">
                <a:solidFill>
                  <a:srgbClr val="002060"/>
                </a:solidFill>
              </a:rPr>
              <a:t>Tecnología de vehículos como el Asistente de Velocidad Inteligente - ISA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</a:pPr>
            <a:r>
              <a:rPr lang="es-UY" sz="2400" dirty="0">
                <a:solidFill>
                  <a:srgbClr val="002060"/>
                </a:solidFill>
              </a:rPr>
              <a:t>Enfoque de tolerancia cero al exceso de velocidad en operaciones de gobiernos, empresas, propietarios de flotas  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</a:pPr>
            <a:endParaRPr lang="nl-NL" sz="2400" kern="0" dirty="0">
              <a:solidFill>
                <a:srgbClr val="002060"/>
              </a:solidFill>
            </a:endParaRPr>
          </a:p>
          <a:p>
            <a:endParaRPr lang="nl-NL" sz="2400" b="1" dirty="0"/>
          </a:p>
        </p:txBody>
      </p:sp>
    </p:spTree>
    <p:extLst>
      <p:ext uri="{BB962C8B-B14F-4D97-AF65-F5344CB8AC3E}">
        <p14:creationId xmlns:p14="http://schemas.microsoft.com/office/powerpoint/2010/main" val="1371976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Rechthoek 1"/>
          <p:cNvSpPr/>
          <p:nvPr/>
        </p:nvSpPr>
        <p:spPr>
          <a:xfrm>
            <a:off x="1116622" y="1696915"/>
            <a:ext cx="10171863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UY" sz="3600" b="1"/>
              <a:t>Velocidad y seguridad vial: Área bien documentada</a:t>
            </a:r>
          </a:p>
          <a:p>
            <a:endParaRPr lang="en-US" sz="3200" b="1" dirty="0"/>
          </a:p>
          <a:p>
            <a:endParaRPr lang="nl-NL" sz="2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37" y="3209192"/>
            <a:ext cx="1989317" cy="2813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3209192"/>
            <a:ext cx="2193390" cy="2813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555" y="3217464"/>
            <a:ext cx="2186591" cy="280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523" y="3217463"/>
            <a:ext cx="2189285" cy="280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976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Rechthoek 1"/>
          <p:cNvSpPr/>
          <p:nvPr/>
        </p:nvSpPr>
        <p:spPr>
          <a:xfrm>
            <a:off x="1011116" y="1749668"/>
            <a:ext cx="980342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UY" sz="3200" b="1"/>
              <a:t>PONENCIA Y PANELISTAS</a:t>
            </a:r>
          </a:p>
          <a:p>
            <a:endParaRPr lang="nl-NL" sz="3200" b="1" dirty="0"/>
          </a:p>
          <a:p>
            <a:r>
              <a:rPr lang="es-UY" sz="2400" b="1"/>
              <a:t>Reducción velocidad experiencia europea</a:t>
            </a:r>
          </a:p>
          <a:p>
            <a:r>
              <a:rPr lang="es-UY" sz="2400" b="1"/>
              <a:t>María Seguí, Consultora Internacional</a:t>
            </a:r>
          </a:p>
          <a:p>
            <a:endParaRPr lang="es-ES" sz="2400" b="1" dirty="0"/>
          </a:p>
          <a:p>
            <a:r>
              <a:rPr lang="es-UY" sz="2400" b="1"/>
              <a:t>Plan integral de gestión de la velocidad: Caso Uruguay </a:t>
            </a:r>
          </a:p>
          <a:p>
            <a:r>
              <a:rPr lang="es-UY" sz="2400" b="1"/>
              <a:t>Juan José Olaizola, Subsecretario Ministerio de Transporte - MTOP (Uruguay)</a:t>
            </a:r>
          </a:p>
          <a:p>
            <a:endParaRPr lang="es-ES" sz="2400" b="1" dirty="0"/>
          </a:p>
          <a:p>
            <a:r>
              <a:rPr lang="es-UY" sz="2400" b="1"/>
              <a:t>Abodaje gestión de la velocidad: Caso Chile</a:t>
            </a:r>
          </a:p>
          <a:p>
            <a:r>
              <a:rPr lang="es-UY" sz="2400" b="1"/>
              <a:t>Marcela Espinosa, CONASET (Chile)</a:t>
            </a:r>
          </a:p>
        </p:txBody>
      </p:sp>
    </p:spTree>
    <p:extLst>
      <p:ext uri="{BB962C8B-B14F-4D97-AF65-F5344CB8AC3E}">
        <p14:creationId xmlns:p14="http://schemas.microsoft.com/office/powerpoint/2010/main" val="13719763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550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Akzidenz-Grotesk BQ Condensed</vt:lpstr>
      <vt:lpstr>Arial</vt:lpstr>
      <vt:lpstr>Calibri</vt:lpstr>
      <vt:lpstr>Calibri Light</vt:lpstr>
      <vt:lpstr>Tahoma</vt:lpstr>
      <vt:lpstr>Times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Vignolo</dc:creator>
  <cp:lastModifiedBy>Federico Brum</cp:lastModifiedBy>
  <cp:revision>20</cp:revision>
  <dcterms:created xsi:type="dcterms:W3CDTF">2022-06-04T00:49:06Z</dcterms:created>
  <dcterms:modified xsi:type="dcterms:W3CDTF">2024-04-10T14:36:44Z</dcterms:modified>
</cp:coreProperties>
</file>